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3" r:id="rId6"/>
    <p:sldId id="270" r:id="rId7"/>
    <p:sldId id="274" r:id="rId8"/>
    <p:sldId id="276" r:id="rId9"/>
    <p:sldId id="278" r:id="rId10"/>
    <p:sldId id="279" r:id="rId11"/>
    <p:sldId id="261" r:id="rId12"/>
    <p:sldId id="262" r:id="rId13"/>
    <p:sldId id="264" r:id="rId14"/>
    <p:sldId id="265" r:id="rId15"/>
    <p:sldId id="267" r:id="rId16"/>
    <p:sldId id="268" r:id="rId17"/>
    <p:sldId id="281" r:id="rId18"/>
    <p:sldId id="282" r:id="rId19"/>
    <p:sldId id="273" r:id="rId20"/>
    <p:sldId id="283" r:id="rId21"/>
    <p:sldId id="284" r:id="rId22"/>
    <p:sldId id="280" r:id="rId23"/>
    <p:sldId id="266" r:id="rId24"/>
    <p:sldId id="275" r:id="rId25"/>
    <p:sldId id="277" r:id="rId26"/>
    <p:sldId id="271" r:id="rId27"/>
    <p:sldId id="269" r:id="rId28"/>
    <p:sldId id="272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523" autoAdjust="0"/>
  </p:normalViewPr>
  <p:slideViewPr>
    <p:cSldViewPr snapToGrid="0">
      <p:cViewPr varScale="1">
        <p:scale>
          <a:sx n="105" d="100"/>
          <a:sy n="105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22E69-396A-4A8C-B554-9C7A019934C6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D9AF-056F-4BCE-91AD-13B231AAFE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3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19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d’Axios, un client HTTP avec </a:t>
            </a:r>
            <a:r>
              <a:rPr lang="fr-FR" dirty="0" err="1"/>
              <a:t>NodeJS</a:t>
            </a:r>
            <a:r>
              <a:rPr lang="fr-FR" dirty="0"/>
              <a:t>, pour récupérer et modifier une commande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75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MCD (Modèle Conceptuel de Données) = visualiser la structure globale des données avec les entités et leurs interrelations. (One-To-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, One-To-One)</a:t>
            </a:r>
          </a:p>
          <a:p>
            <a:r>
              <a:rPr lang="fr-FR" dirty="0"/>
              <a:t>- Merise = Méthode d’analyse, de conception et de gestion de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73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MLD (Modèle Logique de Données) = Visualise les attributs des tables ainsi que les clés primaires et étrangères (Primaire = identifiant unique pour chaque entrée (id de chaque table), Etrangères = créer des relations entre chaque table (Product -&gt; Reference), Composite = deux ou plusieurs attributs servant d’identifiant unique (Product -&gt; </a:t>
            </a:r>
            <a:r>
              <a:rPr lang="fr-FR" dirty="0" err="1"/>
              <a:t>Ingredient</a:t>
            </a:r>
            <a:r>
              <a:rPr lang="fr-FR" dirty="0"/>
              <a:t>), Index = Améliore la vitesse des opérations de récupérations (</a:t>
            </a:r>
            <a:r>
              <a:rPr lang="fr-FR" dirty="0" err="1"/>
              <a:t>id_product</a:t>
            </a:r>
            <a:r>
              <a:rPr lang="fr-FR" dirty="0"/>
              <a:t> -&gt; Product), Contrainte UNIQUE = Chaque valeur dans une colonne est différente d’une autre (email -&gt; User)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5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Juste les informations essentielles</a:t>
            </a:r>
          </a:p>
          <a:p>
            <a:r>
              <a:rPr lang="fr-FR" dirty="0"/>
              <a:t>- Pourquoi deux jours ? Car c’est une question pratique, sinon on devrait faire deux commandes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2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de </a:t>
            </a:r>
            <a:r>
              <a:rPr lang="fr-FR" dirty="0" err="1"/>
              <a:t>Stripe</a:t>
            </a:r>
            <a:r>
              <a:rPr lang="fr-FR" dirty="0"/>
              <a:t> et </a:t>
            </a:r>
            <a:r>
              <a:rPr lang="fr-FR" dirty="0" err="1"/>
              <a:t>Paypal</a:t>
            </a:r>
            <a:r>
              <a:rPr lang="fr-FR" dirty="0"/>
              <a:t> avec leur API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767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=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 Transfert Application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= Ensemble de règles de convention pour construire et interagir avec les services d’un site.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 : Entité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GET PATCH POST,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JWT pendant 30min pour accéder à l’API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Sérialisé et Normalisé en JSON-LD, reco WWRC, avec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79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8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XSS = Cross-Site Scripting -&gt; Injection de script -&gt; Utilisation du standard CSP et l’échappement de données de </a:t>
            </a:r>
            <a:r>
              <a:rPr lang="fr-FR" dirty="0" err="1"/>
              <a:t>Twig</a:t>
            </a:r>
            <a:endParaRPr lang="fr-FR" dirty="0"/>
          </a:p>
          <a:p>
            <a:r>
              <a:rPr lang="fr-FR" dirty="0"/>
              <a:t>Injection SQL = Requêtes préparés (Doctrine ou PDO)</a:t>
            </a:r>
          </a:p>
          <a:p>
            <a:r>
              <a:rPr lang="fr-FR" dirty="0"/>
              <a:t>CSRF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r>
              <a:rPr lang="fr-FR" dirty="0"/>
              <a:t> -&gt; </a:t>
            </a:r>
            <a:r>
              <a:rPr lang="fr-FR" dirty="0" err="1"/>
              <a:t>Token</a:t>
            </a:r>
            <a:r>
              <a:rPr lang="fr-FR" dirty="0"/>
              <a:t> dans les formulaires et dans la session pour vérifier s’ils se ressemblent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56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Bruteforce</a:t>
            </a:r>
            <a:r>
              <a:rPr lang="fr-FR" dirty="0"/>
              <a:t> = Attaque par dictionnaire -&gt; </a:t>
            </a:r>
            <a:r>
              <a:rPr lang="fr-FR" dirty="0" err="1"/>
              <a:t>Throttler</a:t>
            </a:r>
            <a:r>
              <a:rPr lang="fr-FR" dirty="0"/>
              <a:t> ou Honeypot ou Regex (14 caractères)</a:t>
            </a:r>
            <a:br>
              <a:rPr lang="fr-FR" dirty="0"/>
            </a:br>
            <a:r>
              <a:rPr lang="fr-FR" dirty="0" err="1"/>
              <a:t>Upload</a:t>
            </a:r>
            <a:r>
              <a:rPr lang="fr-FR" dirty="0"/>
              <a:t> =&gt; Vérifier si les fichiers ont un certain type et les enregistrer hors de la racine de l’application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8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2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Un hash transforme une clé ou un string en une autre valeur. On utilise un algorithme (</a:t>
            </a:r>
            <a:r>
              <a:rPr lang="fr-FR" dirty="0" err="1"/>
              <a:t>Bcrypt</a:t>
            </a:r>
            <a:r>
              <a:rPr lang="fr-FR" dirty="0"/>
              <a:t> pour le moment) avant un </a:t>
            </a:r>
            <a:r>
              <a:rPr lang="fr-FR" dirty="0" err="1"/>
              <a:t>cost</a:t>
            </a:r>
            <a:r>
              <a:rPr lang="fr-FR" dirty="0"/>
              <a:t> (Nombre d’opération) et un </a:t>
            </a:r>
            <a:r>
              <a:rPr lang="fr-FR" dirty="0" err="1"/>
              <a:t>salt</a:t>
            </a:r>
            <a:r>
              <a:rPr lang="fr-FR" dirty="0"/>
              <a:t> (une chaine de caractère </a:t>
            </a:r>
            <a:r>
              <a:rPr lang="fr-FR" dirty="0" err="1"/>
              <a:t>hashé</a:t>
            </a:r>
            <a:r>
              <a:rPr lang="fr-FR" dirty="0"/>
              <a:t> que l’on ajoute à la valeur)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51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Bootstrap : Framework </a:t>
            </a:r>
            <a:r>
              <a:rPr lang="fr-FR" dirty="0" err="1"/>
              <a:t>front-end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Twig</a:t>
            </a:r>
            <a:r>
              <a:rPr lang="fr-FR" dirty="0"/>
              <a:t> : Moteur de </a:t>
            </a:r>
            <a:r>
              <a:rPr lang="fr-FR" dirty="0" err="1"/>
              <a:t>template</a:t>
            </a:r>
            <a:r>
              <a:rPr lang="fr-FR" dirty="0"/>
              <a:t> PHP</a:t>
            </a:r>
          </a:p>
          <a:p>
            <a:r>
              <a:rPr lang="fr-FR" dirty="0"/>
              <a:t>- API Platform : Framework PHP mettant en place une API </a:t>
            </a:r>
            <a:r>
              <a:rPr lang="fr-FR" dirty="0" err="1"/>
              <a:t>Rest</a:t>
            </a:r>
            <a:endParaRPr lang="fr-FR" dirty="0"/>
          </a:p>
          <a:p>
            <a:r>
              <a:rPr lang="fr-FR" dirty="0"/>
              <a:t>- Symfony : Framework PHP avec un design pattern de type MVC (Model </a:t>
            </a:r>
            <a:r>
              <a:rPr lang="fr-FR" dirty="0" err="1"/>
              <a:t>View</a:t>
            </a:r>
            <a:r>
              <a:rPr lang="fr-FR" dirty="0"/>
              <a:t> Controller)</a:t>
            </a:r>
          </a:p>
          <a:p>
            <a:r>
              <a:rPr lang="fr-FR" dirty="0"/>
              <a:t>- </a:t>
            </a:r>
            <a:r>
              <a:rPr lang="fr-FR" dirty="0" err="1"/>
              <a:t>Typescript</a:t>
            </a:r>
            <a:r>
              <a:rPr lang="fr-FR" dirty="0"/>
              <a:t> : Un sur-ensemble de Javascript avec une syntaxe stricte (pour les types de variables)</a:t>
            </a:r>
          </a:p>
          <a:p>
            <a:r>
              <a:rPr lang="fr-FR" dirty="0"/>
              <a:t>- Vite : Serveur de développement avec du hot-</a:t>
            </a:r>
            <a:r>
              <a:rPr lang="fr-FR" dirty="0" err="1"/>
              <a:t>reloading</a:t>
            </a:r>
            <a:r>
              <a:rPr lang="fr-FR" dirty="0"/>
              <a:t>, qui ne recharge que les fichiers modifiés et non l’ensemble des fichiers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: Framework Javascript pour créer des interfaces utilisateurs et des applications web </a:t>
            </a:r>
            <a:r>
              <a:rPr lang="fr-FR" dirty="0" err="1"/>
              <a:t>monopages</a:t>
            </a:r>
            <a:r>
              <a:rPr lang="fr-FR" dirty="0"/>
              <a:t> avec un design pattern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b="1" dirty="0"/>
              <a:t> (MVVM) </a:t>
            </a:r>
            <a:br>
              <a:rPr lang="fr-FR" b="1" dirty="0"/>
            </a:br>
            <a:r>
              <a:rPr lang="fr-FR" b="1" dirty="0"/>
              <a:t>- </a:t>
            </a:r>
            <a:r>
              <a:rPr lang="fr-FR" b="1" dirty="0" err="1"/>
              <a:t>Webpack</a:t>
            </a:r>
            <a:r>
              <a:rPr lang="fr-FR" b="1" dirty="0"/>
              <a:t> : Un module </a:t>
            </a:r>
            <a:r>
              <a:rPr lang="fr-FR" b="1" dirty="0" err="1"/>
              <a:t>bundler</a:t>
            </a:r>
            <a:r>
              <a:rPr lang="fr-FR" b="1" dirty="0"/>
              <a:t> rassemblant tout les fichiers </a:t>
            </a:r>
            <a:r>
              <a:rPr lang="fr-FR" b="1" dirty="0" err="1"/>
              <a:t>css</a:t>
            </a:r>
            <a:r>
              <a:rPr lang="fr-FR" b="1" dirty="0"/>
              <a:t> et JS en un seul fichier </a:t>
            </a:r>
            <a:r>
              <a:rPr lang="fr-FR" b="1" dirty="0" err="1"/>
              <a:t>css</a:t>
            </a:r>
            <a:r>
              <a:rPr lang="fr-FR" b="1" dirty="0"/>
              <a:t> et </a:t>
            </a:r>
            <a:r>
              <a:rPr lang="fr-FR" b="1" dirty="0" err="1"/>
              <a:t>js</a:t>
            </a:r>
            <a:r>
              <a:rPr lang="fr-FR" b="1" dirty="0"/>
              <a:t> tout en optimisant le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1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Pourquoi ? Pour découper la partie employée de celle de l’utilisateur et mettre en application ce que j’ai appris durant mon stage</a:t>
            </a:r>
          </a:p>
          <a:p>
            <a:r>
              <a:rPr lang="fr-FR" dirty="0"/>
              <a:t>- Solution ? Créer une application web à l’aide de </a:t>
            </a:r>
            <a:r>
              <a:rPr lang="fr-FR" dirty="0" err="1"/>
              <a:t>VueJS</a:t>
            </a:r>
            <a:r>
              <a:rPr lang="fr-FR" dirty="0"/>
              <a:t>, Vite et </a:t>
            </a:r>
            <a:r>
              <a:rPr lang="fr-FR" dirty="0" err="1"/>
              <a:t>APIPlatform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Code couleur choisi (blanc pas trop brillant et rester épuré et moderne)</a:t>
            </a:r>
          </a:p>
          <a:p>
            <a:r>
              <a:rPr lang="fr-FR" dirty="0"/>
              <a:t>- Responsive (design </a:t>
            </a:r>
          </a:p>
          <a:p>
            <a:r>
              <a:rPr lang="fr-FR" dirty="0"/>
              <a:t>- UX/UI =&gt; L’accent a été mis sur l’UX-UI afin que des utilisateurs de toute </a:t>
            </a:r>
            <a:r>
              <a:rPr lang="fr-FR" dirty="0" err="1"/>
              <a:t>age</a:t>
            </a:r>
            <a:r>
              <a:rPr lang="fr-FR" dirty="0"/>
              <a:t> et expérience sur le web puissent accéder aux produits et à leur besoin avec facilité</a:t>
            </a:r>
          </a:p>
          <a:p>
            <a:r>
              <a:rPr lang="fr-FR" dirty="0"/>
              <a:t>- Ergonomie =&gt; J’ai utilisé la règle des trois clics, qui postule que l’utilisateur doit au maximum faire trois clics pour chaque tâche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Responsive : Les utilisateurs auront plus de chance d’utiliser le site sur leur téléphone. </a:t>
            </a:r>
            <a:r>
              <a:rPr lang="fr-FR" dirty="0" err="1"/>
              <a:t>Breakpoint</a:t>
            </a:r>
            <a:r>
              <a:rPr lang="fr-FR" dirty="0"/>
              <a:t> et </a:t>
            </a: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Glassmorphism</a:t>
            </a:r>
            <a:r>
              <a:rPr lang="fr-FR" dirty="0"/>
              <a:t> : Rendre attrayant les </a:t>
            </a:r>
            <a:r>
              <a:rPr lang="fr-FR" dirty="0" err="1"/>
              <a:t>cards</a:t>
            </a:r>
            <a:r>
              <a:rPr lang="fr-FR" dirty="0"/>
              <a:t> de produit tout en gardant la touche moderne et épuré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Transparence =&gt; Accepter les </a:t>
            </a:r>
            <a:r>
              <a:rPr lang="fr-FR" dirty="0" err="1"/>
              <a:t>cgu</a:t>
            </a:r>
            <a:r>
              <a:rPr lang="fr-FR" dirty="0"/>
              <a:t> pas les mentions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37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SEO =&gt; </a:t>
            </a:r>
            <a:r>
              <a:rPr lang="fr-FR" dirty="0" err="1"/>
              <a:t>Search</a:t>
            </a:r>
            <a:r>
              <a:rPr lang="fr-FR" dirty="0"/>
              <a:t> Method Engine</a:t>
            </a:r>
          </a:p>
          <a:p>
            <a:r>
              <a:rPr lang="fr-FR" dirty="0"/>
              <a:t>- Pratique =&gt; Balises Meta, Minimisation du code CSS/JS, attributs ALT sur les images</a:t>
            </a:r>
          </a:p>
          <a:p>
            <a:r>
              <a:rPr lang="fr-FR" dirty="0"/>
              <a:t>- Parler de </a:t>
            </a:r>
            <a:r>
              <a:rPr lang="fr-FR" dirty="0" err="1"/>
              <a:t>LightHouse</a:t>
            </a:r>
            <a:r>
              <a:rPr lang="fr-FR" dirty="0"/>
              <a:t>, Robots.txt et Sitemaps.xml, de responsive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2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Trello =&gt; Projet en planches, liste de cartes =&gt; taches</a:t>
            </a:r>
          </a:p>
          <a:p>
            <a:r>
              <a:rPr lang="fr-FR" dirty="0"/>
              <a:t>- Moscow, Kanban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02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11"/>
            <a:ext cx="10969753" cy="2240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8" indent="0" algn="ctr">
              <a:buNone/>
              <a:defRPr sz="2000"/>
            </a:lvl2pPr>
            <a:lvl3pPr marL="914378" indent="0" algn="ctr">
              <a:buNone/>
              <a:defRPr sz="1801"/>
            </a:lvl3pPr>
            <a:lvl4pPr marL="1371567" indent="0" algn="ctr">
              <a:buNone/>
              <a:defRPr sz="1600"/>
            </a:lvl4pPr>
            <a:lvl5pPr marL="1828755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3" indent="0" algn="ctr">
              <a:buNone/>
              <a:defRPr sz="1600"/>
            </a:lvl8pPr>
            <a:lvl9pPr marL="365751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0EB0C8-3E47-3289-B01D-1442B8D3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4" y="557786"/>
            <a:ext cx="2854452" cy="564342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7" y="557786"/>
            <a:ext cx="7734300" cy="5643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3146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3902208"/>
            <a:ext cx="10969753" cy="2187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4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7"/>
            <a:ext cx="107457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6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3"/>
            <a:ext cx="4970821" cy="26602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5"/>
            <a:ext cx="5483353" cy="5744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9989"/>
            <a:ext cx="4970821" cy="2871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1"/>
            <a:ext cx="4970821" cy="2667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3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8" indent="0">
              <a:buNone/>
              <a:defRPr sz="2800"/>
            </a:lvl2pPr>
            <a:lvl3pPr marL="914378" indent="0">
              <a:buNone/>
              <a:defRPr sz="2400"/>
            </a:lvl3pPr>
            <a:lvl4pPr marL="1371567" indent="0">
              <a:buNone/>
              <a:defRPr sz="2000"/>
            </a:lvl4pPr>
            <a:lvl5pPr marL="1828755" indent="0">
              <a:buNone/>
              <a:defRPr sz="2000"/>
            </a:lvl5pPr>
            <a:lvl6pPr marL="2285943" indent="0">
              <a:buNone/>
              <a:defRPr sz="2000"/>
            </a:lvl6pPr>
            <a:lvl7pPr marL="2743133" indent="0">
              <a:buNone/>
              <a:defRPr sz="2000"/>
            </a:lvl7pPr>
            <a:lvl8pPr marL="3200323" indent="0">
              <a:buNone/>
              <a:defRPr sz="2000"/>
            </a:lvl8pPr>
            <a:lvl9pPr marL="365751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2708"/>
            <a:ext cx="4970821" cy="2546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70"/>
            <a:ext cx="9560476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1447801" cy="204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0000"/>
        </a:lnSpc>
        <a:spcBef>
          <a:spcPts val="1001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45718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5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91437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5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5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1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logo, Emblème, Police, symbole&#10;&#10;Description générée automatiquement">
            <a:extLst>
              <a:ext uri="{FF2B5EF4-FFF2-40B4-BE49-F238E27FC236}">
                <a16:creationId xmlns:a16="http://schemas.microsoft.com/office/drawing/2014/main" id="{3D87CAC4-25DC-7657-6518-32621B8D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4" r="-1" b="19511"/>
          <a:stretch/>
        </p:blipFill>
        <p:spPr>
          <a:xfrm>
            <a:off x="-3049" y="-1717"/>
            <a:ext cx="12192001" cy="68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9F46C-EF96-E31E-000E-2ABD328D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(pt.2)</a:t>
            </a:r>
          </a:p>
        </p:txBody>
      </p:sp>
      <p:pic>
        <p:nvPicPr>
          <p:cNvPr id="5" name="Image 4" descr="Une image contenant texte, capture d’écran, personne, main&#10;&#10;Description générée automatiquement">
            <a:extLst>
              <a:ext uri="{FF2B5EF4-FFF2-40B4-BE49-F238E27FC236}">
                <a16:creationId xmlns:a16="http://schemas.microsoft.com/office/drawing/2014/main" id="{CD36BDFD-A0CA-DBC2-B4EA-B8233DF1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12" y="1565502"/>
            <a:ext cx="5144983" cy="4790848"/>
          </a:xfrm>
          <a:prstGeom prst="rect">
            <a:avLst/>
          </a:prstGeom>
        </p:spPr>
      </p:pic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75F9CA8F-8E08-2BBB-6F86-66DB4D49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8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40E3-8D8A-46DC-4943-3FBEA1B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(Client)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1F60-D2C6-2882-6D9E-7693891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89454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Acheter un ou plusieurs produits</a:t>
            </a:r>
          </a:p>
          <a:p>
            <a:r>
              <a:rPr lang="fr-FR" dirty="0"/>
              <a:t>- Plateforme de payement multiples</a:t>
            </a:r>
          </a:p>
          <a:p>
            <a:r>
              <a:rPr lang="fr-FR" dirty="0"/>
              <a:t>- Affichage des commandes et leur statut</a:t>
            </a:r>
          </a:p>
          <a:p>
            <a:r>
              <a:rPr lang="fr-FR" dirty="0"/>
              <a:t>- Panier écrit dans la session</a:t>
            </a:r>
          </a:p>
          <a:p>
            <a:r>
              <a:rPr lang="fr-FR" dirty="0"/>
              <a:t>- Les six produits les mieux notés de chaque thème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1581F1-B3FD-BB20-98EB-12BE4287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1E7E32-FB28-CDC0-56A8-6553A02D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 (Employé)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109FF-CF69-53D3-40E0-537C0F48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Modifier l’état d’une commande</a:t>
            </a:r>
          </a:p>
          <a:p>
            <a:r>
              <a:rPr lang="fr-FR" dirty="0"/>
              <a:t>- Afficher les commandes en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0F981-6AF9-C8E4-66B4-1B66B933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9DD7E5-C854-492A-9A94-054A4118E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F87596-43C3-EF8A-897A-3166D8D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88" y="1"/>
            <a:ext cx="5910470" cy="1625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F1A1E-E905-F521-F704-CAF7CBB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810" y="0"/>
            <a:ext cx="4887402" cy="16258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MCD ?</a:t>
            </a:r>
          </a:p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Méthode</a:t>
            </a:r>
            <a:r>
              <a:rPr lang="en-US" dirty="0"/>
              <a:t> MERISE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C3BDA3E-CF24-6E64-3C7A-159CDBF2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9" y="1453758"/>
            <a:ext cx="10055722" cy="4625633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5078947-9D7F-7DB4-5CE2-B802E592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03771-49CC-CDD2-1A72-72BF112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42711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184D7-9F59-24F2-991B-6364135B0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9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MLD ?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084A11C-0842-2ECF-3AF7-1E24810C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1" y="1698952"/>
            <a:ext cx="9560478" cy="4469523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4C88EDC9-09DB-02BB-65AA-5ADEDCD9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4D3738-11FF-1C38-A0EC-9DD64C08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Création d’une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5E31-AAA1-D83F-10E6-ED88BC8E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Champs d’informations essentiels :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Nom, Prénom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Adresse de facturation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Ville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Date et heure souhaité pour le retrait</a:t>
            </a:r>
          </a:p>
          <a:p>
            <a:pPr>
              <a:lnSpc>
                <a:spcPct val="100000"/>
              </a:lnSpc>
              <a:buClrTx/>
            </a:pPr>
            <a:endParaRPr lang="fr-FR" dirty="0"/>
          </a:p>
          <a:p>
            <a:pPr>
              <a:lnSpc>
                <a:spcPct val="100000"/>
              </a:lnSpc>
              <a:buClrTx/>
            </a:pPr>
            <a:r>
              <a:rPr lang="fr-FR" dirty="0"/>
              <a:t>Planification de retrait :</a:t>
            </a:r>
          </a:p>
          <a:p>
            <a:pPr>
              <a:lnSpc>
                <a:spcPct val="100000"/>
              </a:lnSpc>
              <a:buClrTx/>
            </a:pPr>
            <a:r>
              <a:rPr lang="fr-FR" dirty="0"/>
              <a:t>- L’utilisateur peut récupérer la commande au plus tôt deux jours après</a:t>
            </a:r>
          </a:p>
        </p:txBody>
      </p:sp>
      <p:pic>
        <p:nvPicPr>
          <p:cNvPr id="6" name="Image 5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B15FBAE7-9A73-F9D2-DC82-6F657C75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54" y="1412791"/>
            <a:ext cx="4763698" cy="40324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96D0B-0948-4CB0-5707-C0B06465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03EEA0-7D6C-33DB-D3C1-8367C8F7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63960"/>
            <a:ext cx="4747014" cy="3310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dirty="0" err="1"/>
              <a:t>Plateforme</a:t>
            </a:r>
            <a:r>
              <a:rPr lang="en-US" dirty="0"/>
              <a:t> de </a:t>
            </a:r>
            <a:r>
              <a:rPr lang="en-US" dirty="0" err="1"/>
              <a:t>payement</a:t>
            </a:r>
            <a:endParaRPr lang="en-US" dirty="0"/>
          </a:p>
        </p:txBody>
      </p:sp>
      <p:pic>
        <p:nvPicPr>
          <p:cNvPr id="6" name="Espace réservé du contenu 5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51A2EBD9-03EB-FE71-7EFB-1DA85746B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8" y="1776685"/>
            <a:ext cx="5779028" cy="3756368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C9B251A3-CCEA-8FCC-9F25-3227372E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178A5-63E4-7B31-B4E5-C556D587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776FD-4B4C-5154-446C-34F6DF2FF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Comment ça fonctionne ?</a:t>
            </a:r>
          </a:p>
        </p:txBody>
      </p:sp>
      <p:pic>
        <p:nvPicPr>
          <p:cNvPr id="6" name="Image 5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5BF7BBEC-85B3-AACD-C4CD-40F49CCA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62" y="2106204"/>
            <a:ext cx="7506748" cy="3562847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BF666BB8-E062-EF7A-BE6B-1F73587BCAD4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0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6BECB-9497-B8A6-C6EF-B40C754F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(pt.2)</a:t>
            </a:r>
          </a:p>
        </p:txBody>
      </p:sp>
      <p:pic>
        <p:nvPicPr>
          <p:cNvPr id="7" name="Espace réservé du contenu 6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B63CA21C-51D9-CCEA-7EFC-B615696AA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92" y="1411287"/>
            <a:ext cx="6438816" cy="4035425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5B5EEC2-7E7A-F160-CB06-F091E0612CE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24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3EF3E0-013F-DB54-521E-A5DA15F8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B39B3-B72F-D3FC-B361-AE598839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fr-FR" dirty="0"/>
              <a:t>- API </a:t>
            </a:r>
            <a:r>
              <a:rPr lang="fr-FR" dirty="0" err="1"/>
              <a:t>Rest</a:t>
            </a:r>
            <a:r>
              <a:rPr lang="fr-FR" dirty="0"/>
              <a:t> ?</a:t>
            </a:r>
          </a:p>
          <a:p>
            <a:r>
              <a:rPr lang="fr-FR" dirty="0"/>
              <a:t>- Utilisation dans mon projet</a:t>
            </a:r>
          </a:p>
        </p:txBody>
      </p:sp>
      <p:pic>
        <p:nvPicPr>
          <p:cNvPr id="6" name="Image 5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90C57D17-0795-EC98-8685-BA92A1C8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2" y="1840300"/>
            <a:ext cx="4835495" cy="3384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C93F5-62AF-0587-7F8F-AABF0C0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15CEC5-EA3B-A573-1C86-2EA754A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- Qui suis-je ?</a:t>
            </a:r>
          </a:p>
          <a:p>
            <a:r>
              <a:rPr lang="en-US" dirty="0"/>
              <a:t>- Mon </a:t>
            </a:r>
            <a:r>
              <a:rPr lang="en-US" dirty="0" err="1"/>
              <a:t>projet</a:t>
            </a:r>
            <a:endParaRPr lang="en-US" dirty="0"/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611A00B-1FF9-2729-8EA7-C6D080D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-1" b="-1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B5101-BAB9-C4E9-FC13-38076BE3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(pt.2)</a:t>
            </a:r>
          </a:p>
        </p:txBody>
      </p:sp>
      <p:pic>
        <p:nvPicPr>
          <p:cNvPr id="7" name="Espace réservé du contenu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1978B03-1CF1-87A7-A98E-4D3EFD093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90" y="1436916"/>
            <a:ext cx="8092398" cy="4863298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E1F27A03-C0BB-2A79-D55B-BB8523CC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3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1B35E-7163-88E7-E871-74B680B1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(pt.3)</a:t>
            </a:r>
          </a:p>
        </p:txBody>
      </p:sp>
      <p:pic>
        <p:nvPicPr>
          <p:cNvPr id="9" name="Espace réservé du contenu 8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E145591F-B115-CE90-7B9E-8FC9F890E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12" y="1390262"/>
            <a:ext cx="4198775" cy="5256568"/>
          </a:xfr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19DB8AF9-8414-77F4-89EB-2131D750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C9530-F50E-03E0-5082-91862317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VueJS</a:t>
            </a:r>
            <a:r>
              <a:rPr lang="fr-FR" dirty="0"/>
              <a:t> et Axios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BC1BA-583D-69FC-E11D-6B3BE78E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</a:t>
            </a:r>
            <a:r>
              <a:rPr lang="fr-FR" dirty="0" err="1"/>
              <a:t>VueJS</a:t>
            </a:r>
            <a:r>
              <a:rPr lang="fr-FR" dirty="0"/>
              <a:t> ?</a:t>
            </a:r>
          </a:p>
          <a:p>
            <a:r>
              <a:rPr lang="fr-FR" dirty="0"/>
              <a:t>- Qu’est-ce qu’Axios ?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02DB61D-7CB6-1B01-8D19-99217F4E4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77" y="2612572"/>
            <a:ext cx="4298304" cy="2206666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C3C27CC-C798-D8E0-7B49-A374376E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127A518-8A28-4068-29F4-80A01580D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9" y="3410827"/>
            <a:ext cx="7009077" cy="31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37CB2-442D-6C98-A8DD-A3F646C0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D947-E599-2267-B25D-FC72B4C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0040"/>
            <a:ext cx="3030071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XSS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Injection SQL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CSRF</a:t>
            </a:r>
          </a:p>
          <a:p>
            <a:pPr>
              <a:buClrTx/>
            </a:pPr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FE6664B-AB0E-6800-977F-9381F589968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B38825-EBD0-9753-B8A2-FFDABFD1F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23" y="1753714"/>
            <a:ext cx="7808259" cy="259269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E9AA10B-3DFF-0423-A4EB-2BD39F14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49" y="2219156"/>
            <a:ext cx="3439005" cy="24196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1ECB26-0604-9742-7A17-9FC8538E3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89" y="5007328"/>
            <a:ext cx="611590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E580-3BA4-9B1C-58E7-FAF51202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1E39E-3422-53A4-D9CA-286D8CD4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6604"/>
            <a:ext cx="3872753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</a:t>
            </a:r>
            <a:r>
              <a:rPr lang="fr-FR" dirty="0" err="1"/>
              <a:t>Bruteforce</a:t>
            </a:r>
            <a:endParaRPr lang="fr-FR" dirty="0"/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par Dictionnaire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</a:t>
            </a:r>
            <a:r>
              <a:rPr lang="fr-FR" dirty="0" err="1"/>
              <a:t>Upload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A3839B00-5FC5-288F-F501-021C513A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19" y="1366783"/>
            <a:ext cx="4772691" cy="7716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BD6786-68E1-8CCD-2F0F-0EC8A1A66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12" y="2842620"/>
            <a:ext cx="6477904" cy="428685"/>
          </a:xfrm>
          <a:prstGeom prst="rect">
            <a:avLst/>
          </a:prstGeom>
        </p:spPr>
      </p:pic>
      <p:pic>
        <p:nvPicPr>
          <p:cNvPr id="10" name="Image 9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2EFDA4B3-0F82-80D9-285E-0C915DE2E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7" y="3457068"/>
            <a:ext cx="3872754" cy="2713519"/>
          </a:xfrm>
          <a:prstGeom prst="rect">
            <a:avLst/>
          </a:prstGeom>
        </p:spPr>
      </p:pic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0042E453-F1CB-6D8B-EF3A-5085DA803C9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7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75968-A915-4370-04AA-82DBD3C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Hash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B4442-7354-4540-5601-5795C612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c’est ?</a:t>
            </a:r>
          </a:p>
          <a:p>
            <a:r>
              <a:rPr lang="fr-FR" dirty="0"/>
              <a:t>- Dans mon projet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BC08BDD8-D75E-EB9A-CDD7-FCEEE159F98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25</a:t>
            </a:fld>
            <a:endParaRPr lang="fr-FR"/>
          </a:p>
        </p:txBody>
      </p:sp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00AFF5B-21DC-056C-E559-5E52219D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58" y="3500496"/>
            <a:ext cx="369621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3D9B5-700A-10F5-8879-C261CB6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ECB7-ADC2-6D71-93BC-9620485C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Alertes SMS à l’aide de </a:t>
            </a:r>
            <a:r>
              <a:rPr lang="fr-FR" dirty="0" err="1"/>
              <a:t>Twilio</a:t>
            </a:r>
            <a:endParaRPr lang="fr-FR" dirty="0"/>
          </a:p>
          <a:p>
            <a:r>
              <a:rPr lang="fr-FR" dirty="0"/>
              <a:t>- Gestion de plusieurs magasins</a:t>
            </a:r>
          </a:p>
          <a:p>
            <a:r>
              <a:rPr lang="fr-FR" dirty="0"/>
              <a:t>- Traduction du site en Anglais</a:t>
            </a:r>
          </a:p>
          <a:p>
            <a:r>
              <a:rPr lang="fr-FR" dirty="0"/>
              <a:t>- Conversion automatique des images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320F687-AEA7-5434-DD83-87A4F47B0F36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CE391-BCC6-2D26-0404-4CF217C4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2363"/>
            <a:ext cx="553871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 err="1"/>
              <a:t>Démonstration</a:t>
            </a:r>
            <a:endParaRPr lang="en-US" sz="5400" dirty="0"/>
          </a:p>
        </p:txBody>
      </p:sp>
      <p:pic>
        <p:nvPicPr>
          <p:cNvPr id="7" name="Espace réservé du contenu 6" descr="Une image contenant logo, Emblème, clipart, Police&#10;&#10;Description générée automatiquement">
            <a:extLst>
              <a:ext uri="{FF2B5EF4-FFF2-40B4-BE49-F238E27FC236}">
                <a16:creationId xmlns:a16="http://schemas.microsoft.com/office/drawing/2014/main" id="{0E103C61-1D0C-70E6-1747-37F591E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7D55CC6-AE55-6D6C-7296-F3C756DF275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30EAB-C290-1DCB-87F6-5664A9B7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74AC9-7698-320A-7298-60DD1FA6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Merci pour votre attention !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E49906F-EE06-F7F3-1A63-7E1B4B209B0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6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3B37B3-279D-49A2-83A4-200BE9B8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A9045-ABE1-4B52-97C4-7B9D5F3E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0290" y="0"/>
            <a:ext cx="5531710" cy="6858000"/>
          </a:xfrm>
          <a:custGeom>
            <a:avLst/>
            <a:gdLst>
              <a:gd name="connsiteX0" fmla="*/ 615190 w 5531710"/>
              <a:gd name="connsiteY0" fmla="*/ 3536635 h 6858000"/>
              <a:gd name="connsiteX1" fmla="*/ 1124778 w 5531710"/>
              <a:gd name="connsiteY1" fmla="*/ 4046223 h 6858000"/>
              <a:gd name="connsiteX2" fmla="*/ 615190 w 5531710"/>
              <a:gd name="connsiteY2" fmla="*/ 4555811 h 6858000"/>
              <a:gd name="connsiteX3" fmla="*/ 105603 w 5531710"/>
              <a:gd name="connsiteY3" fmla="*/ 4046223 h 6858000"/>
              <a:gd name="connsiteX4" fmla="*/ 615190 w 5531710"/>
              <a:gd name="connsiteY4" fmla="*/ 3536635 h 6858000"/>
              <a:gd name="connsiteX5" fmla="*/ 1497780 w 5531710"/>
              <a:gd name="connsiteY5" fmla="*/ 0 h 6858000"/>
              <a:gd name="connsiteX6" fmla="*/ 1997377 w 5531710"/>
              <a:gd name="connsiteY6" fmla="*/ 0 h 6858000"/>
              <a:gd name="connsiteX7" fmla="*/ 5164844 w 5531710"/>
              <a:gd name="connsiteY7" fmla="*/ 0 h 6858000"/>
              <a:gd name="connsiteX8" fmla="*/ 5531710 w 5531710"/>
              <a:gd name="connsiteY8" fmla="*/ 0 h 6858000"/>
              <a:gd name="connsiteX9" fmla="*/ 5531710 w 5531710"/>
              <a:gd name="connsiteY9" fmla="*/ 6858000 h 6858000"/>
              <a:gd name="connsiteX10" fmla="*/ 1997377 w 5531710"/>
              <a:gd name="connsiteY10" fmla="*/ 6858000 h 6858000"/>
              <a:gd name="connsiteX11" fmla="*/ 311757 w 5531710"/>
              <a:gd name="connsiteY11" fmla="*/ 6858000 h 6858000"/>
              <a:gd name="connsiteX12" fmla="*/ 314130 w 5531710"/>
              <a:gd name="connsiteY12" fmla="*/ 6707670 h 6858000"/>
              <a:gd name="connsiteX13" fmla="*/ 599702 w 5531710"/>
              <a:gd name="connsiteY13" fmla="*/ 5670858 h 6858000"/>
              <a:gd name="connsiteX14" fmla="*/ 1211433 w 5531710"/>
              <a:gd name="connsiteY14" fmla="*/ 4641255 h 6858000"/>
              <a:gd name="connsiteX15" fmla="*/ 1053041 w 5531710"/>
              <a:gd name="connsiteY15" fmla="*/ 3164269 h 6858000"/>
              <a:gd name="connsiteX16" fmla="*/ 607048 w 5531710"/>
              <a:gd name="connsiteY16" fmla="*/ 2589405 h 6858000"/>
              <a:gd name="connsiteX17" fmla="*/ 1054915 w 5531710"/>
              <a:gd name="connsiteY17" fmla="*/ 1068099 h 6858000"/>
              <a:gd name="connsiteX18" fmla="*/ 1502877 w 5531710"/>
              <a:gd name="connsiteY18" fmla="*/ 419995 h 6858000"/>
              <a:gd name="connsiteX19" fmla="*/ 1505904 w 5531710"/>
              <a:gd name="connsiteY19" fmla="*/ 184996 h 6858000"/>
              <a:gd name="connsiteX20" fmla="*/ 14543 w 5531710"/>
              <a:gd name="connsiteY20" fmla="*/ 0 h 6858000"/>
              <a:gd name="connsiteX21" fmla="*/ 879351 w 5531710"/>
              <a:gd name="connsiteY21" fmla="*/ 0 h 6858000"/>
              <a:gd name="connsiteX22" fmla="*/ 892053 w 5531710"/>
              <a:gd name="connsiteY22" fmla="*/ 78052 h 6858000"/>
              <a:gd name="connsiteX23" fmla="*/ 561940 w 5531710"/>
              <a:gd name="connsiteY23" fmla="*/ 535443 h 6858000"/>
              <a:gd name="connsiteX24" fmla="*/ 15320 w 5531710"/>
              <a:gd name="connsiteY24" fmla="*/ 219852 h 6858000"/>
              <a:gd name="connsiteX25" fmla="*/ 4234 w 5531710"/>
              <a:gd name="connsiteY25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710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531710" y="0"/>
                </a:lnTo>
                <a:lnTo>
                  <a:pt x="5531710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CA31FD-E253-032F-B993-1B73864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Technologies utilisées :</a:t>
            </a:r>
          </a:p>
        </p:txBody>
      </p:sp>
      <p:pic>
        <p:nvPicPr>
          <p:cNvPr id="46" name="Espace réservé du contenu 45" descr="Une image contenant Graphique, logo, cercle, Police&#10;&#10;Description générée automatiquement">
            <a:extLst>
              <a:ext uri="{FF2B5EF4-FFF2-40B4-BE49-F238E27FC236}">
                <a16:creationId xmlns:a16="http://schemas.microsoft.com/office/drawing/2014/main" id="{8EDCD400-F2AF-B741-B401-BD8A189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50" y="280609"/>
            <a:ext cx="1237959" cy="1237959"/>
          </a:xfrm>
        </p:spPr>
      </p:pic>
      <p:pic>
        <p:nvPicPr>
          <p:cNvPr id="26" name="Image 25" descr="Une image contenant plante, plante d’intérieur, Plante terrestre, fleur&#10;&#10;Description générée automatiquement">
            <a:extLst>
              <a:ext uri="{FF2B5EF4-FFF2-40B4-BE49-F238E27FC236}">
                <a16:creationId xmlns:a16="http://schemas.microsoft.com/office/drawing/2014/main" id="{372315FD-15B8-0105-4E02-28F51078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9" y="1799179"/>
            <a:ext cx="904840" cy="1365797"/>
          </a:xfrm>
          <a:prstGeom prst="rect">
            <a:avLst/>
          </a:prstGeom>
        </p:spPr>
      </p:pic>
      <p:pic>
        <p:nvPicPr>
          <p:cNvPr id="24" name="Image 23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2911CEE3-28F6-E8AD-D237-36AFA29D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68" y="4822659"/>
            <a:ext cx="1134135" cy="1365797"/>
          </a:xfrm>
          <a:prstGeom prst="rect">
            <a:avLst/>
          </a:prstGeom>
        </p:spPr>
      </p:pic>
      <p:pic>
        <p:nvPicPr>
          <p:cNvPr id="6" name="Espace réservé du contenu 5" descr="Une image contenant clipart, cercle, dessin humoristique, Graphique&#10;&#10;Description générée automatiquement">
            <a:extLst>
              <a:ext uri="{FF2B5EF4-FFF2-40B4-BE49-F238E27FC236}">
                <a16:creationId xmlns:a16="http://schemas.microsoft.com/office/drawing/2014/main" id="{940F5622-41B7-19E0-40D7-B6A42C660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00" y="3310919"/>
            <a:ext cx="1365797" cy="1365797"/>
          </a:xfrm>
          <a:prstGeom prst="rect">
            <a:avLst/>
          </a:prstGeom>
        </p:spPr>
      </p:pic>
      <p:pic>
        <p:nvPicPr>
          <p:cNvPr id="22" name="Image 21" descr="Une image contenant Graphique, graphisme, symbole, Police&#10;&#10;Description générée automatiquement">
            <a:extLst>
              <a:ext uri="{FF2B5EF4-FFF2-40B4-BE49-F238E27FC236}">
                <a16:creationId xmlns:a16="http://schemas.microsoft.com/office/drawing/2014/main" id="{10775ED6-8280-3FCD-5B82-439CE64E5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6691"/>
            <a:ext cx="1712598" cy="13657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809F58-BA26-DFED-B2DE-9F5409C9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Image 47" descr="Une image contenant Graphique, Caractère coloré, symbole, créativité&#10;&#10;Description générée automatiquement">
            <a:extLst>
              <a:ext uri="{FF2B5EF4-FFF2-40B4-BE49-F238E27FC236}">
                <a16:creationId xmlns:a16="http://schemas.microsoft.com/office/drawing/2014/main" id="{F50CC10B-E7B8-2A51-8F37-9E9909A5F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9" y="1700368"/>
            <a:ext cx="1428750" cy="1428750"/>
          </a:xfrm>
          <a:prstGeom prst="rect">
            <a:avLst/>
          </a:prstGeom>
        </p:spPr>
      </p:pic>
      <p:pic>
        <p:nvPicPr>
          <p:cNvPr id="52" name="Image 51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8A685040-0891-53B6-F7FD-D297ED27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38" y="3310919"/>
            <a:ext cx="1648880" cy="1428751"/>
          </a:xfrm>
          <a:prstGeom prst="rect">
            <a:avLst/>
          </a:prstGeom>
        </p:spPr>
      </p:pic>
      <p:pic>
        <p:nvPicPr>
          <p:cNvPr id="55" name="Image 54" descr="Une image contenant Symétrie, carré, motif, Rectangle&#10;&#10;Description générée automatiquement">
            <a:extLst>
              <a:ext uri="{FF2B5EF4-FFF2-40B4-BE49-F238E27FC236}">
                <a16:creationId xmlns:a16="http://schemas.microsoft.com/office/drawing/2014/main" id="{1EE23FCA-DCA2-0A41-E614-899DCE2A6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7" y="4739670"/>
            <a:ext cx="1447801" cy="16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809B86-7015-AC49-8BB5-F80F8CC3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Deux sites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D842-D88F-44FE-9F98-A2DCC44D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fr-FR" dirty="0"/>
              <a:t>- Pourquoi ?</a:t>
            </a:r>
          </a:p>
          <a:p>
            <a:r>
              <a:rPr lang="fr-FR" dirty="0"/>
              <a:t>- Solution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674506F-A5E9-9BF4-A5F5-6D5B6416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6" y="3296903"/>
            <a:ext cx="5255406" cy="2785365"/>
          </a:xfrm>
          <a:prstGeom prst="rect">
            <a:avLst/>
          </a:prstGeom>
        </p:spPr>
      </p:pic>
      <p:pic>
        <p:nvPicPr>
          <p:cNvPr id="6" name="Image 5" descr="Une image contenant texte, Snack, produits de boulangerie, Restauration rapide&#10;&#10;Description générée automatiquement">
            <a:extLst>
              <a:ext uri="{FF2B5EF4-FFF2-40B4-BE49-F238E27FC236}">
                <a16:creationId xmlns:a16="http://schemas.microsoft.com/office/drawing/2014/main" id="{1B07FE5C-42A6-1E70-C12C-BE556EE0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552782"/>
            <a:ext cx="5255407" cy="2470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3E77E1-3178-49BB-AE05-3CA50001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A0C7ED-271C-7759-59E9-7FC98F5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3069C-CB58-154E-BD6C-6D4B1CC5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Image 4" descr="Une image contenant texte, nourriture, capture d’écran, Snack&#10;&#10;Description générée automatiquement">
            <a:extLst>
              <a:ext uri="{FF2B5EF4-FFF2-40B4-BE49-F238E27FC236}">
                <a16:creationId xmlns:a16="http://schemas.microsoft.com/office/drawing/2014/main" id="{A708CA9A-D9F9-A13D-7733-62463E3A7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7" y="291031"/>
            <a:ext cx="5144218" cy="3715268"/>
          </a:xfrm>
          <a:prstGeom prst="rect">
            <a:avLst/>
          </a:prstGeom>
        </p:spPr>
      </p:pic>
      <p:pic>
        <p:nvPicPr>
          <p:cNvPr id="7" name="Image 6" descr="Une image contenant diagramme, texte, ligne, Rectangle&#10;&#10;Description générée automatiquement">
            <a:extLst>
              <a:ext uri="{FF2B5EF4-FFF2-40B4-BE49-F238E27FC236}">
                <a16:creationId xmlns:a16="http://schemas.microsoft.com/office/drawing/2014/main" id="{DC3EC3A6-3DB3-E839-E4F5-50A1E9ED5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51" y="1212324"/>
            <a:ext cx="6556044" cy="22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42550-816C-46EF-A001-C1237A5C2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0D135-7DB8-9901-79FA-24EA7D08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1625875"/>
          </a:xfrm>
        </p:spPr>
        <p:txBody>
          <a:bodyPr anchor="ctr">
            <a:norm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A8AF4-C653-5AEA-733E-48F22C82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98" y="552782"/>
            <a:ext cx="4887402" cy="1625876"/>
          </a:xfrm>
        </p:spPr>
        <p:txBody>
          <a:bodyPr anchor="ctr">
            <a:normAutofit/>
          </a:bodyPr>
          <a:lstStyle/>
          <a:p>
            <a:r>
              <a:rPr lang="en-US" dirty="0"/>
              <a:t>- Responsive</a:t>
            </a:r>
          </a:p>
          <a:p>
            <a:r>
              <a:rPr lang="en-US" dirty="0"/>
              <a:t>- </a:t>
            </a:r>
            <a:r>
              <a:rPr lang="en-US" dirty="0" err="1"/>
              <a:t>Glassmorphism</a:t>
            </a:r>
            <a:endParaRPr lang="en-US" dirty="0"/>
          </a:p>
        </p:txBody>
      </p:sp>
      <p:pic>
        <p:nvPicPr>
          <p:cNvPr id="8" name="Image 7" descr="Une image contenant texte, produits de boulangerie, nourriture, Snack&#10;&#10;Description générée automatiquement">
            <a:extLst>
              <a:ext uri="{FF2B5EF4-FFF2-40B4-BE49-F238E27FC236}">
                <a16:creationId xmlns:a16="http://schemas.microsoft.com/office/drawing/2014/main" id="{1D6E2336-55B2-A103-7DBA-9D390762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47" y="2304927"/>
            <a:ext cx="1876976" cy="3910370"/>
          </a:xfrm>
          <a:prstGeom prst="rect">
            <a:avLst/>
          </a:prstGeom>
        </p:spPr>
      </p:pic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8DE5575-602D-566E-215A-7D59E19D0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4" y="2304927"/>
            <a:ext cx="4432041" cy="4292179"/>
          </a:xfrm>
          <a:prstGeom prst="rect">
            <a:avLst/>
          </a:prstGeom>
        </p:spPr>
      </p:pic>
      <p:pic>
        <p:nvPicPr>
          <p:cNvPr id="6" name="Espace réservé du contenu 5" descr="Une image contenant Snack, nourriture, produits de boulangerie, dessert&#10;&#10;Description générée automatiquement">
            <a:extLst>
              <a:ext uri="{FF2B5EF4-FFF2-40B4-BE49-F238E27FC236}">
                <a16:creationId xmlns:a16="http://schemas.microsoft.com/office/drawing/2014/main" id="{D3F2BDD8-8EC5-A04A-7258-381AD5C30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7" y="3122916"/>
            <a:ext cx="2714941" cy="27908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6309C-04D8-1803-E83C-7F7E5F8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D911E-F7A2-B320-B4C7-80D6FC64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B1B36-7558-6C3C-AAE6-CB2A6FFC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Transparence</a:t>
            </a:r>
          </a:p>
          <a:p>
            <a:r>
              <a:rPr lang="fr-FR" dirty="0"/>
              <a:t>- Minimisation</a:t>
            </a:r>
          </a:p>
          <a:p>
            <a:r>
              <a:rPr lang="fr-FR" dirty="0"/>
              <a:t>- </a:t>
            </a:r>
            <a:r>
              <a:rPr lang="fr-FR" sz="2000" dirty="0">
                <a:ln w="0"/>
              </a:rPr>
              <a:t>Droits de l’utilisateur</a:t>
            </a:r>
          </a:p>
          <a:p>
            <a:r>
              <a:rPr lang="fr-FR" sz="2000" dirty="0">
                <a:ln w="0"/>
              </a:rPr>
              <a:t>- Mentions Légales</a:t>
            </a:r>
            <a:endParaRPr lang="fr-FR" sz="2000" b="0" cap="none" spc="0" dirty="0">
              <a:ln w="0"/>
              <a:solidFill>
                <a:schemeClr val="tx1"/>
              </a:solidFill>
            </a:endParaRPr>
          </a:p>
          <a:p>
            <a:r>
              <a:rPr lang="fr-FR" dirty="0"/>
              <a:t>- CGU/CGV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A3D5AF-037B-49A6-5A96-93A095C28EF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7" name="Image 6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10DA3272-29B4-E093-4E9B-28836DA3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83" y="2543356"/>
            <a:ext cx="6167717" cy="2895838"/>
          </a:xfrm>
          <a:prstGeom prst="rect">
            <a:avLst/>
          </a:prstGeom>
        </p:spPr>
      </p:pic>
      <p:pic>
        <p:nvPicPr>
          <p:cNvPr id="9" name="Image 8" descr="Une image contenant texte, Police, blanc, conception&#10;&#10;Description générée automatiquement">
            <a:extLst>
              <a:ext uri="{FF2B5EF4-FFF2-40B4-BE49-F238E27FC236}">
                <a16:creationId xmlns:a16="http://schemas.microsoft.com/office/drawing/2014/main" id="{B2B9815C-5F06-E525-BB42-21F6CF6E8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34" y="1605743"/>
            <a:ext cx="242921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31E86-74AD-AC6E-B662-9FE97ED2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882F7-EBCF-265C-F61E-A2888558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4181"/>
            <a:ext cx="10972800" cy="4036534"/>
          </a:xfrm>
        </p:spPr>
        <p:txBody>
          <a:bodyPr/>
          <a:lstStyle/>
          <a:p>
            <a:r>
              <a:rPr lang="fr-FR" dirty="0"/>
              <a:t>- Qu’est-ce que c’est ? </a:t>
            </a:r>
          </a:p>
          <a:p>
            <a:r>
              <a:rPr lang="fr-FR" dirty="0"/>
              <a:t>- Pratiques utilisés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A4E112-D096-1FFE-63BB-B73BC812C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687836"/>
            <a:ext cx="10363200" cy="584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F1F4C6-C103-0AA6-6461-8DC03625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0" y="3534098"/>
            <a:ext cx="11736438" cy="219106"/>
          </a:xfrm>
          <a:prstGeom prst="rect">
            <a:avLst/>
          </a:prstGeom>
        </p:spPr>
      </p:pic>
      <p:pic>
        <p:nvPicPr>
          <p:cNvPr id="12" name="Image 1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81DE9C92-25E8-96F0-52FF-17E8483C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38" y="3947189"/>
            <a:ext cx="4106124" cy="2409161"/>
          </a:xfrm>
          <a:prstGeom prst="rect">
            <a:avLst/>
          </a:prstGeom>
        </p:spPr>
      </p:pic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8106EBF5-36B5-BA81-B945-A780E0F11DC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1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65086-6890-2C09-4D79-9404A803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73799B-8925-5818-C417-1C02E37A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Trello ?</a:t>
            </a:r>
          </a:p>
          <a:p>
            <a:r>
              <a:rPr lang="fr-FR" dirty="0"/>
              <a:t>- Méthodes utilisés</a:t>
            </a:r>
          </a:p>
        </p:txBody>
      </p:sp>
      <p:pic>
        <p:nvPicPr>
          <p:cNvPr id="6" name="Image 5" descr="Une image contenant capture d’écran, texte, Appareil électronique, clavier&#10;&#10;Description générée automatiquement">
            <a:extLst>
              <a:ext uri="{FF2B5EF4-FFF2-40B4-BE49-F238E27FC236}">
                <a16:creationId xmlns:a16="http://schemas.microsoft.com/office/drawing/2014/main" id="{0D95166F-6AE2-CF9B-D13F-96A3856A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24471"/>
            <a:ext cx="8534400" cy="2093456"/>
          </a:xfrm>
          <a:prstGeom prst="rect">
            <a:avLst/>
          </a:prstGeom>
        </p:spPr>
      </p:pic>
      <p:pic>
        <p:nvPicPr>
          <p:cNvPr id="8" name="Image 7" descr="Une image contenant texte, capture d’écran, Police, Marque&#10;&#10;Description générée automatiquement">
            <a:extLst>
              <a:ext uri="{FF2B5EF4-FFF2-40B4-BE49-F238E27FC236}">
                <a16:creationId xmlns:a16="http://schemas.microsoft.com/office/drawing/2014/main" id="{C9CAB354-F3CF-E7AF-6214-384A8670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4" y="1685426"/>
            <a:ext cx="3813012" cy="2210046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E9F737E5-B083-0B08-FF50-56B86987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0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1081</Words>
  <Application>Microsoft Office PowerPoint</Application>
  <PresentationFormat>Grand écran</PresentationFormat>
  <Paragraphs>172</Paragraphs>
  <Slides>28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Arial</vt:lpstr>
      <vt:lpstr>Avenir Next LT Pro</vt:lpstr>
      <vt:lpstr>Calibri</vt:lpstr>
      <vt:lpstr>Posterama</vt:lpstr>
      <vt:lpstr>Segoe UI Semilight</vt:lpstr>
      <vt:lpstr>Times New Roman</vt:lpstr>
      <vt:lpstr>Wingdings</vt:lpstr>
      <vt:lpstr>SplashVTI</vt:lpstr>
      <vt:lpstr>Présentation PowerPoint</vt:lpstr>
      <vt:lpstr>Introduction</vt:lpstr>
      <vt:lpstr>Technologies utilisées :</vt:lpstr>
      <vt:lpstr>Deux sites ?</vt:lpstr>
      <vt:lpstr>Figma</vt:lpstr>
      <vt:lpstr>Design</vt:lpstr>
      <vt:lpstr>RGPD</vt:lpstr>
      <vt:lpstr>SEO</vt:lpstr>
      <vt:lpstr>Gestion de projet (pt.1)</vt:lpstr>
      <vt:lpstr>Gestion de projet (pt.2)</vt:lpstr>
      <vt:lpstr>Fonctionnalités (Client)</vt:lpstr>
      <vt:lpstr>Fonctionnalité (Employé)</vt:lpstr>
      <vt:lpstr>MCD</vt:lpstr>
      <vt:lpstr>MLD</vt:lpstr>
      <vt:lpstr>Création d’une commande</vt:lpstr>
      <vt:lpstr>Plateforme de payement</vt:lpstr>
      <vt:lpstr>Facturation (pt.1)</vt:lpstr>
      <vt:lpstr>Facturation (pt.2)</vt:lpstr>
      <vt:lpstr>API Rest (pt.1)</vt:lpstr>
      <vt:lpstr>API Rest (pt.2)</vt:lpstr>
      <vt:lpstr>API Rest (pt.3)</vt:lpstr>
      <vt:lpstr>VueJS et Axios</vt:lpstr>
      <vt:lpstr>Sécurité (pt.1)</vt:lpstr>
      <vt:lpstr>Sécurité (pt.2)</vt:lpstr>
      <vt:lpstr>Hash</vt:lpstr>
      <vt:lpstr>Améliorations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de synthèse</dc:title>
  <dc:creator>Alexandre Schaffhauser</dc:creator>
  <cp:lastModifiedBy>bruno doue</cp:lastModifiedBy>
  <cp:revision>89</cp:revision>
  <dcterms:created xsi:type="dcterms:W3CDTF">2024-01-02T12:39:41Z</dcterms:created>
  <dcterms:modified xsi:type="dcterms:W3CDTF">2024-02-08T09:48:59Z</dcterms:modified>
</cp:coreProperties>
</file>